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5"/>
  </p:notesMasterIdLst>
  <p:sldIdLst>
    <p:sldId id="328" r:id="rId2"/>
    <p:sldId id="335" r:id="rId3"/>
    <p:sldId id="395" r:id="rId4"/>
    <p:sldId id="385" r:id="rId5"/>
    <p:sldId id="396" r:id="rId6"/>
    <p:sldId id="408" r:id="rId7"/>
    <p:sldId id="394" r:id="rId8"/>
    <p:sldId id="399" r:id="rId9"/>
    <p:sldId id="402" r:id="rId10"/>
    <p:sldId id="403" r:id="rId11"/>
    <p:sldId id="400" r:id="rId12"/>
    <p:sldId id="401" r:id="rId13"/>
    <p:sldId id="405" r:id="rId14"/>
    <p:sldId id="406" r:id="rId15"/>
    <p:sldId id="412" r:id="rId16"/>
    <p:sldId id="411" r:id="rId17"/>
    <p:sldId id="404" r:id="rId18"/>
    <p:sldId id="407" r:id="rId19"/>
    <p:sldId id="413" r:id="rId20"/>
    <p:sldId id="414" r:id="rId21"/>
    <p:sldId id="410" r:id="rId22"/>
    <p:sldId id="359" r:id="rId23"/>
    <p:sldId id="409" r:id="rId24"/>
    <p:sldId id="392" r:id="rId25"/>
    <p:sldId id="397" r:id="rId26"/>
    <p:sldId id="398" r:id="rId27"/>
    <p:sldId id="386" r:id="rId28"/>
    <p:sldId id="334" r:id="rId29"/>
    <p:sldId id="387" r:id="rId30"/>
    <p:sldId id="388" r:id="rId31"/>
    <p:sldId id="389" r:id="rId32"/>
    <p:sldId id="391" r:id="rId33"/>
    <p:sldId id="393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335"/>
            <p14:sldId id="395"/>
            <p14:sldId id="385"/>
            <p14:sldId id="396"/>
            <p14:sldId id="408"/>
            <p14:sldId id="394"/>
            <p14:sldId id="399"/>
            <p14:sldId id="402"/>
            <p14:sldId id="403"/>
            <p14:sldId id="400"/>
            <p14:sldId id="401"/>
            <p14:sldId id="405"/>
            <p14:sldId id="406"/>
            <p14:sldId id="412"/>
            <p14:sldId id="411"/>
            <p14:sldId id="404"/>
            <p14:sldId id="407"/>
            <p14:sldId id="413"/>
            <p14:sldId id="414"/>
            <p14:sldId id="410"/>
            <p14:sldId id="359"/>
          </p14:sldIdLst>
        </p14:section>
        <p14:section name="제목 없는 구역" id="{D021C70D-F16F-44EA-8882-C67E16865ED0}">
          <p14:sldIdLst>
            <p14:sldId id="409"/>
            <p14:sldId id="392"/>
            <p14:sldId id="397"/>
            <p14:sldId id="398"/>
            <p14:sldId id="386"/>
            <p14:sldId id="334"/>
            <p14:sldId id="387"/>
            <p14:sldId id="388"/>
            <p14:sldId id="389"/>
            <p14:sldId id="391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2" autoAdjust="0"/>
    <p:restoredTop sz="88192" autoAdjust="0"/>
  </p:normalViewPr>
  <p:slideViewPr>
    <p:cSldViewPr snapToGrid="0">
      <p:cViewPr varScale="1">
        <p:scale>
          <a:sx n="97" d="100"/>
          <a:sy n="97" d="100"/>
        </p:scale>
        <p:origin x="21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6022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5564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3535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2876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6347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8155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9196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7667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9367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613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16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2553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1247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6154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8464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2265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372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4082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509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0854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07207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9681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698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529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0843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3126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4150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412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839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058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3/9/2022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09.06035" TargetMode="External"/><Relationship Id="rId5" Type="http://schemas.openxmlformats.org/officeDocument/2006/relationships/hyperlink" Target="https://arxiv.org/pdf/1909.06035.pdf" TargetMode="Externa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ti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t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t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240" y="397764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 fontScale="92500" lnSpcReduction="10000"/>
          </a:bodyPr>
          <a:lstStyle/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altLang="ko-KR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동서대학교 대학원 컴퓨터공학과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Yong Shin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Dae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-Ki,</a:t>
            </a: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 Prof (advisor)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2022.02.03</a:t>
            </a: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33794" y="1893569"/>
            <a:ext cx="7276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Analysis</a:t>
            </a:r>
            <a:r>
              <a:rPr lang="en-US" altLang="ko-KR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DARTS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AB6B1-4420-44F1-9084-B600FEFA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604" y="1200180"/>
            <a:ext cx="6838432" cy="529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1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1B7295-C0BB-4374-9AC3-320970A37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95340"/>
            <a:ext cx="7621064" cy="24673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63F589-83E6-43F9-BFF2-8404B1A69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83156"/>
            <a:ext cx="8078327" cy="447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DDD0C5-D925-4A59-8A83-688317ABCA9A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train.py</a:t>
            </a:r>
          </a:p>
        </p:txBody>
      </p:sp>
    </p:spTree>
    <p:extLst>
      <p:ext uri="{BB962C8B-B14F-4D97-AF65-F5344CB8AC3E}">
        <p14:creationId xmlns:p14="http://schemas.microsoft.com/office/powerpoint/2010/main" val="221106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0119C-CDC4-4537-BEE8-DB12F17E6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4322"/>
            <a:ext cx="9144000" cy="36893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test.py</a:t>
            </a:r>
          </a:p>
        </p:txBody>
      </p:sp>
    </p:spTree>
    <p:extLst>
      <p:ext uri="{BB962C8B-B14F-4D97-AF65-F5344CB8AC3E}">
        <p14:creationId xmlns:p14="http://schemas.microsoft.com/office/powerpoint/2010/main" val="2863220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663898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Genotype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F8904A-91E8-49FA-8543-A5559981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05826"/>
            <a:ext cx="9144000" cy="537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06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Operators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F849C-3EC9-4EEB-9994-E677CA745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4499"/>
            <a:ext cx="9144000" cy="38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02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A93FD-29E9-4AE2-A6A8-996FA0B01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57" y="1950662"/>
            <a:ext cx="6833926" cy="4424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D5670B-8892-4348-8084-C2EF2AEE9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57" y="647990"/>
            <a:ext cx="440116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63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1B6AC-541C-4900-903B-47DEC11E7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4862"/>
            <a:ext cx="9144000" cy="4980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F66CB7-1CE9-4353-AA48-5A945C057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8" y="968881"/>
            <a:ext cx="3591426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8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 and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67B0223-F1EC-42E8-87A4-7C67CD604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43578"/>
            <a:ext cx="9144000" cy="24793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DADE5B-92AC-4342-9256-81CD6DCA4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38" y="1235121"/>
            <a:ext cx="7470763" cy="17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72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Discussion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3D924-90C0-4FFA-B736-8428939C5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938" y="2010570"/>
            <a:ext cx="4661763" cy="4527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A1FBE5-355C-4C8D-BC56-9D03C9F93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137" y="732799"/>
            <a:ext cx="5840721" cy="12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5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Discussion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07C1C2-13C7-4A0D-B9F9-B8BB79EDD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57" y="1439794"/>
            <a:ext cx="7525800" cy="1076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2F5134-5911-4B27-885D-4DB9B2AB1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906" y="2897531"/>
            <a:ext cx="4305901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1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69880" y="1651484"/>
            <a:ext cx="8742185" cy="2852488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Summary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Approximation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Code Analysis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Conclusion and Discussion</a:t>
            </a:r>
            <a:endParaRPr lang="en-US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36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9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Discussion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07C1C2-13C7-4A0D-B9F9-B8BB79EDD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57" y="1439794"/>
            <a:ext cx="7525800" cy="1076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2F5134-5911-4B27-885D-4DB9B2AB1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906" y="2897531"/>
            <a:ext cx="4305901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12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898357" y="1359445"/>
            <a:ext cx="6833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https://arxiv.org/abs/1806.09055</a:t>
            </a:r>
          </a:p>
          <a:p>
            <a:endParaRPr lang="en-US" altLang="ko-KR" dirty="0">
              <a:hlinkClick r:id="rId5"/>
            </a:endParaRPr>
          </a:p>
          <a:p>
            <a:r>
              <a:rPr lang="en-US" altLang="ko-KR" dirty="0">
                <a:hlinkClick r:id="rId5"/>
              </a:rPr>
              <a:t>https://github.com/quark0/darts</a:t>
            </a:r>
          </a:p>
          <a:p>
            <a:endParaRPr lang="en-US" altLang="ko-KR" dirty="0">
              <a:hlinkClick r:id="rId5"/>
            </a:endParaRPr>
          </a:p>
          <a:p>
            <a:r>
              <a:rPr lang="en-US" altLang="ko-KR" dirty="0">
                <a:hlinkClick r:id="rId5"/>
              </a:rPr>
              <a:t>https://github.com/dragen1860/DARTS-PyTorch</a:t>
            </a:r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https://arxiv.org/abs/1909.06035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98850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6496200" y="640548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22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감사합니다</a:t>
            </a: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.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Discussion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A1FBE5-355C-4C8D-BC56-9D03C9F93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137" y="732799"/>
            <a:ext cx="5840721" cy="12870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A7585A-7ADB-4736-9422-104D28C46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78" y="2818368"/>
            <a:ext cx="7716253" cy="7794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885590-1E8A-43B8-A875-9E70BC77A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78" y="4247251"/>
            <a:ext cx="8255643" cy="11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23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FA4C8-EFDA-409E-9644-EEC3D702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20" y="1675789"/>
            <a:ext cx="7959386" cy="3064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654120" y="5213615"/>
            <a:ext cx="806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Transfer learning with DARTS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0549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7323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that significantly reduces search cost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35DFB-60AB-4629-8815-4853B145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5003564"/>
            <a:ext cx="8095017" cy="830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1EE235-53E6-423B-80D7-573FC94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203" y="2492187"/>
            <a:ext cx="458216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7D08A8-2A2F-4ABC-B98F-A1F7B4AF6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383" y="3835577"/>
            <a:ext cx="65160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9800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it outperforms other SOTA algorithms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CE3BD3-FF34-49E0-A004-642F34F5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6" y="2304168"/>
            <a:ext cx="8899947" cy="36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0DE1A-DEDA-48C3-B1BC-6519FB4E88CA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281FD-D73F-4B35-9365-D72BA514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61" y="1805315"/>
            <a:ext cx="872611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7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3DEA7-24DD-41CB-994D-0F44DC8E472B}"/>
              </a:ext>
            </a:extLst>
          </p:cNvPr>
          <p:cNvGrpSpPr/>
          <p:nvPr/>
        </p:nvGrpSpPr>
        <p:grpSpPr>
          <a:xfrm>
            <a:off x="1152709" y="4556903"/>
            <a:ext cx="6838582" cy="885949"/>
            <a:chOff x="3314343" y="5336003"/>
            <a:chExt cx="6838582" cy="8859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F156E8-83E7-4C43-B471-BB80BC6E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343" y="5336003"/>
              <a:ext cx="2514951" cy="8859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CC6934-639B-4D67-A148-856CD3A4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9451" y="5532421"/>
              <a:ext cx="533474" cy="45726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F27820-72F1-4A7A-AF81-5FB1962855EE}"/>
              </a:ext>
            </a:extLst>
          </p:cNvPr>
          <p:cNvSpPr txBox="1"/>
          <p:nvPr/>
        </p:nvSpPr>
        <p:spPr>
          <a:xfrm>
            <a:off x="1152889" y="5385438"/>
            <a:ext cx="7291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"/>
              </a:rPr>
              <a:t>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 : input</a:t>
            </a:r>
          </a:p>
          <a:p>
            <a:r>
              <a:rPr lang="en-US" altLang="ko-KR" sz="2000" dirty="0">
                <a:latin typeface="times new"/>
              </a:rPr>
              <a:t>x(j) : output</a:t>
            </a:r>
          </a:p>
          <a:p>
            <a:r>
              <a:rPr lang="en-US" altLang="ko-KR" sz="2000" dirty="0">
                <a:latin typeface="times new"/>
              </a:rPr>
              <a:t>o(</a:t>
            </a:r>
            <a:r>
              <a:rPr lang="en-US" altLang="ko-KR" sz="2000" dirty="0" err="1">
                <a:latin typeface="times new"/>
              </a:rPr>
              <a:t>i,j</a:t>
            </a:r>
            <a:r>
              <a:rPr lang="en-US" altLang="ko-KR" sz="2000" dirty="0">
                <a:latin typeface="times new"/>
              </a:rPr>
              <a:t>) : operation (transforms 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))</a:t>
            </a:r>
            <a:endParaRPr lang="ko-KR" altLang="en-US" sz="2000" dirty="0">
              <a:latin typeface="times ne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85A26-7BC1-4EAA-83E0-815DD9711342}"/>
              </a:ext>
            </a:extLst>
          </p:cNvPr>
          <p:cNvSpPr txBox="1"/>
          <p:nvPr/>
        </p:nvSpPr>
        <p:spPr>
          <a:xfrm>
            <a:off x="654120" y="70566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8D2C48-09D1-4FD0-8096-4D2991FC5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302" y="1324653"/>
            <a:ext cx="6537876" cy="29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2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BD826-FBF3-4019-8827-289A54A9BEE2}"/>
              </a:ext>
            </a:extLst>
          </p:cNvPr>
          <p:cNvSpPr txBox="1"/>
          <p:nvPr/>
        </p:nvSpPr>
        <p:spPr>
          <a:xfrm>
            <a:off x="537510" y="4472362"/>
            <a:ext cx="806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task of architecture search then reduces to learning a set of continuous variables α = { α (</a:t>
            </a:r>
            <a:r>
              <a:rPr lang="en-US" altLang="ko-KR" dirty="0" err="1"/>
              <a:t>i,j</a:t>
            </a:r>
            <a:r>
              <a:rPr lang="en-US" altLang="ko-KR" dirty="0"/>
              <a:t>) }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0D9462-6758-4E15-ADF0-1774D98D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656" y="5186777"/>
            <a:ext cx="644865" cy="369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2CB943-FE0C-45C6-9DED-8E50F5117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18" y="5621803"/>
            <a:ext cx="3302682" cy="47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382010-14A5-44A4-B7BE-26F4B6D02084}"/>
              </a:ext>
            </a:extLst>
          </p:cNvPr>
          <p:cNvSpPr txBox="1"/>
          <p:nvPr/>
        </p:nvSpPr>
        <p:spPr>
          <a:xfrm>
            <a:off x="569880" y="5191885"/>
            <a:ext cx="632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 the end of the search, replace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67DE0-87D5-427D-9DEE-F8D191DE30FA}"/>
              </a:ext>
            </a:extLst>
          </p:cNvPr>
          <p:cNvSpPr txBox="1"/>
          <p:nvPr/>
        </p:nvSpPr>
        <p:spPr>
          <a:xfrm>
            <a:off x="573618" y="5712499"/>
            <a:ext cx="135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with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9D8C4-2313-469C-9510-F1C71461A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23" y="848405"/>
            <a:ext cx="7358954" cy="35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389097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Search space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DAG(Directed Acyclic Graph)</a:t>
            </a:r>
          </a:p>
          <a:p>
            <a:pPr marL="685800" lvl="1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1E6B5-8EC3-48F5-B0C9-CA2672CC5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07" y="2034577"/>
            <a:ext cx="8733825" cy="41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10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F5D47B-7874-4E8D-A815-D4C1E4E827FD}"/>
              </a:ext>
            </a:extLst>
          </p:cNvPr>
          <p:cNvGrpSpPr/>
          <p:nvPr/>
        </p:nvGrpSpPr>
        <p:grpSpPr>
          <a:xfrm>
            <a:off x="704008" y="1335452"/>
            <a:ext cx="7713256" cy="4634846"/>
            <a:chOff x="651111" y="1159704"/>
            <a:chExt cx="7713256" cy="463484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5D21A28-EA0D-4243-9942-E188BF023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120" y="1159704"/>
              <a:ext cx="3305636" cy="75258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D3FF3A2-E72D-4841-9F9B-37CDDBCD7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035" y="1925942"/>
              <a:ext cx="5572903" cy="49536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5F35C8-65D8-4B72-9EC8-6F7EEAFB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0419" y="1293073"/>
              <a:ext cx="523948" cy="48584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7FD891-68DF-42A4-B1A9-9FE67F1B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60017" y="1960928"/>
              <a:ext cx="484752" cy="42539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90293C9-DB4B-429C-AD4E-DF75EB803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035" y="3129737"/>
              <a:ext cx="394993" cy="3238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45F3C3-759B-4762-8263-2A61F517B9D3}"/>
                </a:ext>
              </a:extLst>
            </p:cNvPr>
            <p:cNvSpPr txBox="1"/>
            <p:nvPr/>
          </p:nvSpPr>
          <p:spPr>
            <a:xfrm>
              <a:off x="1236351" y="3040199"/>
              <a:ext cx="4459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imes new"/>
                </a:rPr>
                <a:t>:  weight one step after w</a:t>
              </a:r>
              <a:endParaRPr lang="ko-KR" altLang="en-US" sz="2400" dirty="0">
                <a:latin typeface="times new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0BBD1A-BD86-4F06-BF17-3E77F4B8059F}"/>
                </a:ext>
              </a:extLst>
            </p:cNvPr>
            <p:cNvSpPr txBox="1"/>
            <p:nvPr/>
          </p:nvSpPr>
          <p:spPr>
            <a:xfrm>
              <a:off x="651111" y="4594221"/>
              <a:ext cx="76186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Goal is to find α*</a:t>
              </a:r>
              <a:r>
                <a:rPr lang="en-US" altLang="ko-KR" sz="2400" dirty="0"/>
                <a:t> </a:t>
              </a:r>
              <a:r>
                <a:rPr lang="en-US" altLang="ko-KR" sz="2400" dirty="0">
                  <a:latin typeface="times new"/>
                </a:rPr>
                <a:t>that minimizes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(4) is bilevel optimization problem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times new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48986E0-E691-412D-9005-52EBCCE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6213" y="4543024"/>
              <a:ext cx="1797790" cy="39193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D469E3-7ED9-44EC-9EF5-706A694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0035" y="3573881"/>
              <a:ext cx="4282228" cy="402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0320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Approximation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87A5E-4BF1-44C7-8773-D28E3FEA9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15" y="2314829"/>
            <a:ext cx="8564170" cy="1933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9247D0-FAE5-43BC-8F0A-1ECC0DC21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21" y="4749085"/>
            <a:ext cx="270599" cy="437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B9B7F6-0BAB-4BA8-8F69-10E169D8D71D}"/>
              </a:ext>
            </a:extLst>
          </p:cNvPr>
          <p:cNvSpPr txBox="1"/>
          <p:nvPr/>
        </p:nvSpPr>
        <p:spPr>
          <a:xfrm>
            <a:off x="654120" y="4736937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Learning rate for a step of inner optimization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709003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88EF6-FFF7-4CC0-9BFB-B29A86D2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84" y="1130504"/>
            <a:ext cx="5344271" cy="36581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BBF7AD-CE12-439C-9B89-9DB5807FA420}"/>
              </a:ext>
            </a:extLst>
          </p:cNvPr>
          <p:cNvSpPr txBox="1"/>
          <p:nvPr/>
        </p:nvSpPr>
        <p:spPr>
          <a:xfrm>
            <a:off x="569880" y="5283907"/>
            <a:ext cx="8060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The example shows that a suitable choice of ξ helps to converge to a better local optimum.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5893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654120" y="1507889"/>
            <a:ext cx="80607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Optimization gap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discrepancies between the continuous architecture encoding and the derived discrete architecture.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This could be alleviated by annealing the </a:t>
            </a: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temperature (with a suitable schedule) to enforce one-hot selection.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Performance-aware architecture derivation schemes based on the shared parameters learned during the search process.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times ne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38479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F27820-72F1-4A7A-AF81-5FB1962855EE}"/>
              </a:ext>
            </a:extLst>
          </p:cNvPr>
          <p:cNvSpPr txBox="1"/>
          <p:nvPr/>
        </p:nvSpPr>
        <p:spPr>
          <a:xfrm>
            <a:off x="823983" y="3752473"/>
            <a:ext cx="7291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Example of a set O : {convolution, pooling, none}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827534-68D6-4F71-9C1D-2F604E83B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19" y="3200787"/>
            <a:ext cx="1105054" cy="5048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0ED4A8-AF64-4D55-87D7-F3702CE57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983" y="1221611"/>
            <a:ext cx="6519071" cy="17585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1EA451-E01B-4260-8287-0587D0364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83" y="5369268"/>
            <a:ext cx="840788" cy="5376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DB2F5E-15C5-4749-BBA0-23DE5780D2A9}"/>
              </a:ext>
            </a:extLst>
          </p:cNvPr>
          <p:cNvSpPr txBox="1"/>
          <p:nvPr/>
        </p:nvSpPr>
        <p:spPr>
          <a:xfrm>
            <a:off x="1673307" y="5373815"/>
            <a:ext cx="7291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  Mixed operation</a:t>
            </a:r>
          </a:p>
          <a:p>
            <a:endParaRPr lang="ko-KR" altLang="en-US" sz="2400" dirty="0">
              <a:latin typeface="times new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6DEDBF-0D0E-463E-83F0-64F9A7EC4A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543" y="4542818"/>
            <a:ext cx="845300" cy="4866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8E6E1E-1B7F-4DE1-92BC-DE78CEA27CD9}"/>
              </a:ext>
            </a:extLst>
          </p:cNvPr>
          <p:cNvSpPr txBox="1"/>
          <p:nvPr/>
        </p:nvSpPr>
        <p:spPr>
          <a:xfrm>
            <a:off x="1673307" y="4542818"/>
            <a:ext cx="7291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  Weights of operations (Vector)</a:t>
            </a:r>
          </a:p>
          <a:p>
            <a:endParaRPr lang="ko-KR" altLang="en-US" sz="2400" dirty="0">
              <a:latin typeface="times new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B091AD-9C41-47A6-AB2D-7A2C3B4E62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5300" y="1859764"/>
            <a:ext cx="57158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306129"/>
            <a:ext cx="8063524" cy="719681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743310" lvl="1" indent="-28575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to optimize is w of train loss and α (weight of operation) of validation loss</a:t>
            </a:r>
            <a:endParaRPr lang="en-US" altLang="ko-KR" sz="1800" dirty="0">
              <a:latin typeface="times new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0207A6-226A-4D02-8129-6AE58902C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447" y="2001301"/>
            <a:ext cx="4972744" cy="11907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4154C6-ADB7-4354-89EE-2F21B59C8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77" y="3412675"/>
            <a:ext cx="7738683" cy="18106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D85368-DDB1-4A68-8D2A-507E7AA27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560" y="5443912"/>
            <a:ext cx="8474210" cy="9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7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Approximation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5B2854-7B27-4E0B-8926-DF45B2EB1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37" y="1556355"/>
            <a:ext cx="8474210" cy="94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5CAED-0F0D-4428-A8D7-59FFA6058A27}"/>
              </a:ext>
            </a:extLst>
          </p:cNvPr>
          <p:cNvSpPr txBox="1"/>
          <p:nvPr/>
        </p:nvSpPr>
        <p:spPr>
          <a:xfrm>
            <a:off x="395737" y="1094690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Simple approximation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2FCD55-D132-4A03-920B-822D9A33F5E2}"/>
              </a:ext>
            </a:extLst>
          </p:cNvPr>
          <p:cNvGrpSpPr/>
          <p:nvPr/>
        </p:nvGrpSpPr>
        <p:grpSpPr>
          <a:xfrm>
            <a:off x="395737" y="5115324"/>
            <a:ext cx="8474210" cy="1120977"/>
            <a:chOff x="385368" y="4997295"/>
            <a:chExt cx="8474210" cy="112097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8F4057F-CAAA-453F-8023-D1CEC036E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511" y="5345830"/>
              <a:ext cx="7675120" cy="77244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AB4D53-7D5F-459A-B85D-F0DC1F778662}"/>
                </a:ext>
              </a:extLst>
            </p:cNvPr>
            <p:cNvSpPr txBox="1"/>
            <p:nvPr/>
          </p:nvSpPr>
          <p:spPr>
            <a:xfrm>
              <a:off x="385368" y="4997295"/>
              <a:ext cx="8474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Finite difference approximation</a:t>
              </a:r>
              <a:endParaRPr lang="ko-KR" altLang="en-US" sz="2400" dirty="0">
                <a:latin typeface="times new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3F7C39-AB87-417F-B49A-FEAF02AB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65932" y="5722576"/>
              <a:ext cx="393646" cy="3567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9A65FB-B30D-41A5-98E9-E7E998085A52}"/>
              </a:ext>
            </a:extLst>
          </p:cNvPr>
          <p:cNvGrpSpPr/>
          <p:nvPr/>
        </p:nvGrpSpPr>
        <p:grpSpPr>
          <a:xfrm>
            <a:off x="334715" y="2778237"/>
            <a:ext cx="8474210" cy="2060905"/>
            <a:chOff x="334895" y="2680525"/>
            <a:chExt cx="8474210" cy="20609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BB81B6-8FA9-44EF-8362-5F85F8CB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038" y="3237216"/>
              <a:ext cx="6249272" cy="48584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1B862-8179-4B53-9753-EE352ECE5356}"/>
                </a:ext>
              </a:extLst>
            </p:cNvPr>
            <p:cNvSpPr txBox="1"/>
            <p:nvPr/>
          </p:nvSpPr>
          <p:spPr>
            <a:xfrm>
              <a:off x="334895" y="2680525"/>
              <a:ext cx="8474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Applying chain rule to the approximate architecture gradient</a:t>
              </a:r>
              <a:endParaRPr lang="ko-KR" altLang="en-US" sz="2400" dirty="0">
                <a:latin typeface="times new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9A72D86-72CD-4DD0-AD79-42EB81E88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89947" y="3358776"/>
              <a:ext cx="419158" cy="38105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F7E0414-D6B2-4B94-A148-2087CD6EE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4120" y="3849400"/>
              <a:ext cx="3953427" cy="40010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5B52A4E-2168-4A8E-B667-D6437AE39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50424" y="4312745"/>
              <a:ext cx="3305636" cy="428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696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22A211-C1CB-4494-95AC-BD35088AB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78" y="882338"/>
            <a:ext cx="7738683" cy="1810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ED574D-5EB1-45D2-94C2-A8F87BE5FED8}"/>
                  </a:ext>
                </a:extLst>
              </p:cNvPr>
              <p:cNvSpPr txBox="1"/>
              <p:nvPr/>
            </p:nvSpPr>
            <p:spPr>
              <a:xfrm>
                <a:off x="654120" y="3057832"/>
                <a:ext cx="7787041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train_search.py</a:t>
                </a:r>
              </a:p>
              <a:p>
                <a:r>
                  <a:rPr lang="en-US" dirty="0"/>
                  <a:t>    - train():</a:t>
                </a:r>
              </a:p>
              <a:p>
                <a:r>
                  <a:rPr lang="en-US" dirty="0"/>
                  <a:t>          1. update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2. update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   - infer()</a:t>
                </a:r>
              </a:p>
              <a:p>
                <a:r>
                  <a:rPr lang="en-US" dirty="0"/>
                  <a:t>train.py</a:t>
                </a:r>
              </a:p>
              <a:p>
                <a:r>
                  <a:rPr lang="en-US" dirty="0"/>
                  <a:t>    - infer()</a:t>
                </a:r>
              </a:p>
              <a:p>
                <a:r>
                  <a:rPr lang="en-US" dirty="0"/>
                  <a:t>    - train():</a:t>
                </a:r>
              </a:p>
              <a:p>
                <a:r>
                  <a:rPr lang="en-US" dirty="0"/>
                  <a:t>          train the model which learned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test.py</a:t>
                </a:r>
              </a:p>
              <a:p>
                <a:r>
                  <a:rPr lang="en-US" dirty="0"/>
                  <a:t>    - infer()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ED574D-5EB1-45D2-94C2-A8F87BE5F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20" y="3057832"/>
                <a:ext cx="7787041" cy="3139321"/>
              </a:xfrm>
              <a:prstGeom prst="rect">
                <a:avLst/>
              </a:prstGeom>
              <a:blipFill>
                <a:blip r:embed="rId6"/>
                <a:stretch>
                  <a:fillRect l="-626" t="-1165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6E6E94-4FE2-4072-A3D6-CEF35DD4CBD4}"/>
              </a:ext>
            </a:extLst>
          </p:cNvPr>
          <p:cNvCxnSpPr/>
          <p:nvPr/>
        </p:nvCxnSpPr>
        <p:spPr>
          <a:xfrm>
            <a:off x="6941574" y="1809135"/>
            <a:ext cx="6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563FD7-8B29-40E8-8787-EAB1210D7FAA}"/>
              </a:ext>
            </a:extLst>
          </p:cNvPr>
          <p:cNvCxnSpPr>
            <a:cxnSpLocks/>
          </p:cNvCxnSpPr>
          <p:nvPr/>
        </p:nvCxnSpPr>
        <p:spPr>
          <a:xfrm flipV="1">
            <a:off x="7590503" y="1809135"/>
            <a:ext cx="0" cy="1996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4D2052-CAB0-4912-963C-37E52310433D}"/>
              </a:ext>
            </a:extLst>
          </p:cNvPr>
          <p:cNvCxnSpPr>
            <a:cxnSpLocks/>
          </p:cNvCxnSpPr>
          <p:nvPr/>
        </p:nvCxnSpPr>
        <p:spPr>
          <a:xfrm flipH="1">
            <a:off x="2536723" y="3796630"/>
            <a:ext cx="5053780" cy="1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289243B-8C32-4B47-A8D6-523EBE4916C1}"/>
              </a:ext>
            </a:extLst>
          </p:cNvPr>
          <p:cNvCxnSpPr>
            <a:cxnSpLocks/>
          </p:cNvCxnSpPr>
          <p:nvPr/>
        </p:nvCxnSpPr>
        <p:spPr>
          <a:xfrm>
            <a:off x="5186516" y="2217174"/>
            <a:ext cx="2079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9AEBA7D-06C9-4577-A2C3-664C9BC35A53}"/>
              </a:ext>
            </a:extLst>
          </p:cNvPr>
          <p:cNvCxnSpPr>
            <a:cxnSpLocks/>
          </p:cNvCxnSpPr>
          <p:nvPr/>
        </p:nvCxnSpPr>
        <p:spPr>
          <a:xfrm flipV="1">
            <a:off x="7266038" y="2217174"/>
            <a:ext cx="0" cy="1870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29549B0-5DD7-4B71-A2F7-B7E1F06E10DB}"/>
              </a:ext>
            </a:extLst>
          </p:cNvPr>
          <p:cNvCxnSpPr>
            <a:cxnSpLocks/>
          </p:cNvCxnSpPr>
          <p:nvPr/>
        </p:nvCxnSpPr>
        <p:spPr>
          <a:xfrm flipH="1">
            <a:off x="2536723" y="4088094"/>
            <a:ext cx="472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1A3DC0-BF22-4ACE-B0C1-C048B436AFCA}"/>
              </a:ext>
            </a:extLst>
          </p:cNvPr>
          <p:cNvCxnSpPr>
            <a:cxnSpLocks/>
          </p:cNvCxnSpPr>
          <p:nvPr/>
        </p:nvCxnSpPr>
        <p:spPr>
          <a:xfrm>
            <a:off x="4768645" y="2487562"/>
            <a:ext cx="894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F501823-AE02-42E2-8DEB-AAA6F0AEE0CD}"/>
              </a:ext>
            </a:extLst>
          </p:cNvPr>
          <p:cNvCxnSpPr>
            <a:cxnSpLocks/>
          </p:cNvCxnSpPr>
          <p:nvPr/>
        </p:nvCxnSpPr>
        <p:spPr>
          <a:xfrm flipV="1">
            <a:off x="5663381" y="2487562"/>
            <a:ext cx="0" cy="297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8863D5-75EC-4787-8909-C46332473192}"/>
              </a:ext>
            </a:extLst>
          </p:cNvPr>
          <p:cNvCxnSpPr>
            <a:cxnSpLocks/>
          </p:cNvCxnSpPr>
          <p:nvPr/>
        </p:nvCxnSpPr>
        <p:spPr>
          <a:xfrm flipH="1">
            <a:off x="4547640" y="5459694"/>
            <a:ext cx="1115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9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49BA56-12E7-403E-8DEE-AA3716306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6081"/>
            <a:ext cx="9144000" cy="4382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7DDCC2-FFCE-481C-B68D-9E61A5138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07209"/>
            <a:ext cx="7116168" cy="457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97323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</p:spTree>
    <p:extLst>
      <p:ext uri="{BB962C8B-B14F-4D97-AF65-F5344CB8AC3E}">
        <p14:creationId xmlns:p14="http://schemas.microsoft.com/office/powerpoint/2010/main" val="165193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0A71478-E480-4155-86DB-2824C3D50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8" y="1121725"/>
            <a:ext cx="7462684" cy="54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6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62764</TotalTime>
  <Words>608</Words>
  <Application>Microsoft Office PowerPoint</Application>
  <PresentationFormat>화면 슬라이드 쇼(4:3)</PresentationFormat>
  <Paragraphs>135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DejaVu Sans</vt:lpstr>
      <vt:lpstr>times new</vt:lpstr>
      <vt:lpstr>Arial</vt:lpstr>
      <vt:lpstr>Calibri</vt:lpstr>
      <vt:lpstr>Calibri Light</vt:lpstr>
      <vt:lpstr>Cambria Math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1097</cp:revision>
  <cp:lastPrinted>2021-06-14T00:51:48Z</cp:lastPrinted>
  <dcterms:created xsi:type="dcterms:W3CDTF">2018-11-22T08:09:53Z</dcterms:created>
  <dcterms:modified xsi:type="dcterms:W3CDTF">2022-03-11T05:04:56Z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